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801600" cy="9601200" type="A3"/>
  <p:notesSz cx="9144000" cy="6858000"/>
  <p:defaultTextStyle>
    <a:defPPr>
      <a:defRPr lang="fr-FR"/>
    </a:defPPr>
    <a:lvl1pPr marL="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020" autoAdjust="0"/>
  </p:normalViewPr>
  <p:slideViewPr>
    <p:cSldViewPr snapToGrid="0">
      <p:cViewPr>
        <p:scale>
          <a:sx n="50" d="100"/>
          <a:sy n="50" d="100"/>
        </p:scale>
        <p:origin x="1718" y="1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AF279B-023B-0FB9-6033-BD610B26C7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1571308"/>
            <a:ext cx="9601200" cy="334264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A9DE9B7-27C9-9608-87F3-B11A583C3F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F4AFA36-F01E-77EB-B25E-094845293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F1A22-5492-47E5-8F2E-B87F2F228427}" type="datetimeFigureOut">
              <a:rPr lang="fr-FR" smtClean="0"/>
              <a:t>30/07/2024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261FE5-EEA1-C022-4400-FC037A4A1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C8D8C9B-423F-D192-1031-58B6107EC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4F46-95E9-4DE7-AB2C-DFDBE36B56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8604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056D6A-328C-BC5C-FD0A-A88195CE5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E292C0D-E4BD-D407-2555-4FAB294F8F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48B7D37-D813-0741-5989-66E13FB6E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F1A22-5492-47E5-8F2E-B87F2F228427}" type="datetimeFigureOut">
              <a:rPr lang="fr-FR" smtClean="0"/>
              <a:t>30/07/2024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EE8E99D-4C63-3EE3-1FC6-F4AD302FD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F2E2D65-F3B2-96F9-40B7-51608CB96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4F46-95E9-4DE7-AB2C-DFDBE36B56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6529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5C539B9-C4C5-98E0-C49E-F4D2DE6D56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61145" y="511175"/>
            <a:ext cx="2760345" cy="8136573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D61FAE1-BB02-FDE1-1996-7C51CE1E0F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80110" y="511175"/>
            <a:ext cx="8121015" cy="8136573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162ED2-1C5D-D6C0-CB14-E8341EE0C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F1A22-5492-47E5-8F2E-B87F2F228427}" type="datetimeFigureOut">
              <a:rPr lang="fr-FR" smtClean="0"/>
              <a:t>30/07/2024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7F6DBCD-E74D-D3A1-D4CF-EFFCB6643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FB01B8C-E162-2F2D-EB84-11D396E2B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4F46-95E9-4DE7-AB2C-DFDBE36B56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6233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7D4946-0C1C-6CE4-1324-83866D504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833B16-E410-8B43-40F3-F3EE02EB6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12DBDEC-F973-61DB-298F-171F7C6CD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F1A22-5492-47E5-8F2E-B87F2F228427}" type="datetimeFigureOut">
              <a:rPr lang="fr-FR" smtClean="0"/>
              <a:t>30/07/2024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5861DB-91BE-F0D5-F65E-E931794ED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A847FB-2B77-C91B-C584-370C3CC69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4F46-95E9-4DE7-AB2C-DFDBE36B56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1309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7F5FAB-1314-1DA1-DF68-BEF15E6031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3443" y="2393634"/>
            <a:ext cx="11041380" cy="399383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64B19BC-6C74-A29E-E89E-D4763FA247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3443" y="6425249"/>
            <a:ext cx="11041380" cy="2100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C141FA9-1623-600E-8699-355536619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F1A22-5492-47E5-8F2E-B87F2F228427}" type="datetimeFigureOut">
              <a:rPr lang="fr-FR" smtClean="0"/>
              <a:t>30/07/2024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015F1F-5EC2-2591-9374-A3599A5B5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EA93A4D-86A6-0849-D9C3-8F74D59D9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4F46-95E9-4DE7-AB2C-DFDBE36B56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3429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2ED21E-9013-3133-811E-CCBAFEF64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93BCBC5-D759-5FC7-9FA2-6AA8DB600E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561F58-4F86-5853-106B-C97E2E8BA2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50A0665-A47A-CFE5-ADE4-32EE47F3B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F1A22-5492-47E5-8F2E-B87F2F228427}" type="datetimeFigureOut">
              <a:rPr lang="fr-FR" smtClean="0"/>
              <a:t>30/07/2024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A7016F0-550C-4F70-1215-3F7355A1B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366D8B4-F93B-3D77-3632-7664ACFD3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4F46-95E9-4DE7-AB2C-DFDBE36B56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6408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BF306B-A144-F338-9A7B-EC76CCCA4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777" y="511176"/>
            <a:ext cx="11041380" cy="1855788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ED6E905-ADAD-1A7F-0513-AA378C3AAF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1778" y="2353628"/>
            <a:ext cx="5415676" cy="11534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622F64D-1B74-0DA3-8D0B-AADA5E534A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81778" y="3507105"/>
            <a:ext cx="5415676" cy="515842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BE541E0-EF11-0799-7184-ACA50FA84D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80810" y="2353628"/>
            <a:ext cx="5442347" cy="11534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8858B0E-7B3E-7C9F-AD6F-AC62927706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80810" y="3507105"/>
            <a:ext cx="5442347" cy="515842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6C310B0-0454-571B-DAB7-CD149C4BB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F1A22-5492-47E5-8F2E-B87F2F228427}" type="datetimeFigureOut">
              <a:rPr lang="fr-FR" smtClean="0"/>
              <a:t>30/07/2024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1ABB0E0-E5DC-8AD8-5FA3-96628BC60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9DFB9A7-F368-464E-FB07-327260343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4F46-95E9-4DE7-AB2C-DFDBE36B56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8885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570DDB-5861-081D-EFEA-3670CD4B8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DD84A13-CDF5-6322-E597-0DFD05145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F1A22-5492-47E5-8F2E-B87F2F228427}" type="datetimeFigureOut">
              <a:rPr lang="fr-FR" smtClean="0"/>
              <a:t>30/07/2024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EF11AB4-76DA-0C33-323E-B16913260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B8921DD-B8AF-1712-D579-5B15B7787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4F46-95E9-4DE7-AB2C-DFDBE36B56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0260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A26F1DA-17B7-42C4-B43B-61ED30C8D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F1A22-5492-47E5-8F2E-B87F2F228427}" type="datetimeFigureOut">
              <a:rPr lang="fr-FR" smtClean="0"/>
              <a:t>30/07/2024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15A372F-1E04-3CC6-4F98-2EF42448B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A1CDECB-E55A-7A4E-BBF0-109B6EF2C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4F46-95E9-4DE7-AB2C-DFDBE36B56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9804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5E5C90-3F1A-3C5A-D2AE-18EAC3941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0F80C60-9238-E145-77F0-682BCE9F6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2347" y="1382396"/>
            <a:ext cx="6480810" cy="68230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3AC9537-94BB-2E4B-B6E1-DAB9F1252C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FB1A5AA-DD01-F1BE-E568-D2496A6DA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F1A22-5492-47E5-8F2E-B87F2F228427}" type="datetimeFigureOut">
              <a:rPr lang="fr-FR" smtClean="0"/>
              <a:t>30/07/2024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D0E86AC-5867-4C75-78B8-BA9203E28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B20B231-6EC8-2B5B-9987-B41E5B4CA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4F46-95E9-4DE7-AB2C-DFDBE36B56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8422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33FF4D-48C1-3A37-0ECC-27D0F700D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AD7AD9E-CAE0-FDC8-DFCD-24144CB359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2347" y="1382396"/>
            <a:ext cx="6480810" cy="6823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AA9DF2E-54E3-C718-171C-F8E8C580A4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5AA0E36-2785-F8DA-B7FC-640AE0C6F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F1A22-5492-47E5-8F2E-B87F2F228427}" type="datetimeFigureOut">
              <a:rPr lang="fr-FR" smtClean="0"/>
              <a:t>30/07/2024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1FDAC14-16E0-4326-CAD2-79DA82B7F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28006D2-92EC-92F7-14D9-B4725461A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4F46-95E9-4DE7-AB2C-DFDBE36B56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9469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8FCAA7F-2DF7-BAF9-97ED-A2D10771C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0110" y="511176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341F503-17DE-8449-D4DB-6A83722F84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6B1613-5C8F-4ECF-82A2-15676500AB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110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F1A22-5492-47E5-8F2E-B87F2F228427}" type="datetimeFigureOut">
              <a:rPr lang="fr-FR" smtClean="0"/>
              <a:t>30/07/2024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FE5523-81EE-0C6E-CF4F-A7C76D6C8C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40530" y="8898891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8EB844-111C-36EE-42D3-78783D3785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41130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74F46-95E9-4DE7-AB2C-DFDBE36B56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9590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it.ac.ma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atalogue.uit.ac.ma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it.ac.ma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atalogue.uit.ac.m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AC453427-4B23-7D7F-DD4D-94E475BDB9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14518"/>
            <a:ext cx="12801600" cy="9615717"/>
          </a:xfrm>
          <a:prstGeom prst="rect">
            <a:avLst/>
          </a:prstGeom>
          <a:ln>
            <a:solidFill>
              <a:srgbClr val="002060"/>
            </a:solidFill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1E77825-37CA-03FC-0036-46D39E4910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9896" y="-14518"/>
            <a:ext cx="901807" cy="9615717"/>
          </a:xfrm>
          <a:prstGeom prst="rect">
            <a:avLst/>
          </a:prstGeom>
          <a:solidFill>
            <a:srgbClr val="002060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2C48D7EB-3714-D5D4-827C-4CE309EC5453}"/>
              </a:ext>
            </a:extLst>
          </p:cNvPr>
          <p:cNvSpPr txBox="1"/>
          <p:nvPr/>
        </p:nvSpPr>
        <p:spPr>
          <a:xfrm>
            <a:off x="6823512" y="2487598"/>
            <a:ext cx="594989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00" b="1" dirty="0">
                <a:solidFill>
                  <a:schemeClr val="accent1">
                    <a:lumMod val="50000"/>
                  </a:schemeClr>
                </a:solidFill>
              </a:rPr>
              <a:t>FORMATION DOCTORALE :……………………………</a:t>
            </a:r>
          </a:p>
        </p:txBody>
      </p:sp>
      <p:sp>
        <p:nvSpPr>
          <p:cNvPr id="15" name="Text Box 6">
            <a:extLst>
              <a:ext uri="{FF2B5EF4-FFF2-40B4-BE49-F238E27FC236}">
                <a16:creationId xmlns:a16="http://schemas.microsoft.com/office/drawing/2014/main" id="{44BD7431-4312-1C28-AA8C-987A5C03B2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1703" y="2913310"/>
            <a:ext cx="5949897" cy="1295400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fr-FR" sz="18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THÈSE DE DOCTORAT</a:t>
            </a:r>
            <a:endParaRPr lang="fr-FR" sz="1100" b="1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4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Présentée Par</a:t>
            </a:r>
            <a:endParaRPr lang="fr-FR" sz="1100" b="1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fr-FR" sz="14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Mlle/Mme/Mr/</a:t>
            </a:r>
            <a:endParaRPr lang="fr-FR" sz="1100" b="1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fr-FR" sz="12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Sous le thème</a:t>
            </a:r>
            <a:endParaRPr lang="fr-FR" sz="1100" b="1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06607E8-4047-57BD-07AB-EFAA929BF959}"/>
              </a:ext>
            </a:extLst>
          </p:cNvPr>
          <p:cNvSpPr/>
          <p:nvPr/>
        </p:nvSpPr>
        <p:spPr>
          <a:xfrm>
            <a:off x="7044744" y="4294135"/>
            <a:ext cx="5434884" cy="949817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7" name="Text Box 11">
            <a:extLst>
              <a:ext uri="{FF2B5EF4-FFF2-40B4-BE49-F238E27FC236}">
                <a16:creationId xmlns:a16="http://schemas.microsoft.com/office/drawing/2014/main" id="{3424515A-C97B-88FC-4E8E-4182F2157B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7477" y="5515690"/>
            <a:ext cx="4146996" cy="311785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4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Soutenue le …. 2024 devant le Jury composé de :</a:t>
            </a:r>
            <a:endParaRPr lang="fr-FR" sz="1100" b="1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8" name="Tableau 17">
            <a:extLst>
              <a:ext uri="{FF2B5EF4-FFF2-40B4-BE49-F238E27FC236}">
                <a16:creationId xmlns:a16="http://schemas.microsoft.com/office/drawing/2014/main" id="{6E56614E-4930-88E4-102F-3BC0676148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5283828"/>
              </p:ext>
            </p:extLst>
          </p:nvPr>
        </p:nvGraphicFramePr>
        <p:xfrm>
          <a:off x="7044744" y="6002236"/>
          <a:ext cx="5537915" cy="2642918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1750682">
                  <a:extLst>
                    <a:ext uri="{9D8B030D-6E8A-4147-A177-3AD203B41FA5}">
                      <a16:colId xmlns:a16="http://schemas.microsoft.com/office/drawing/2014/main" val="3558766548"/>
                    </a:ext>
                  </a:extLst>
                </a:gridCol>
                <a:gridCol w="593273">
                  <a:extLst>
                    <a:ext uri="{9D8B030D-6E8A-4147-A177-3AD203B41FA5}">
                      <a16:colId xmlns:a16="http://schemas.microsoft.com/office/drawing/2014/main" val="984894290"/>
                    </a:ext>
                  </a:extLst>
                </a:gridCol>
                <a:gridCol w="888642">
                  <a:extLst>
                    <a:ext uri="{9D8B030D-6E8A-4147-A177-3AD203B41FA5}">
                      <a16:colId xmlns:a16="http://schemas.microsoft.com/office/drawing/2014/main" val="3304358397"/>
                    </a:ext>
                  </a:extLst>
                </a:gridCol>
                <a:gridCol w="2305318">
                  <a:extLst>
                    <a:ext uri="{9D8B030D-6E8A-4147-A177-3AD203B41FA5}">
                      <a16:colId xmlns:a16="http://schemas.microsoft.com/office/drawing/2014/main" val="673388303"/>
                    </a:ext>
                  </a:extLst>
                </a:gridCol>
              </a:tblGrid>
              <a:tr h="336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dirty="0">
                          <a:effectLst/>
                        </a:rPr>
                        <a:t>Nom et Prénom</a:t>
                      </a:r>
                      <a:endParaRPr lang="fr-FR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dirty="0">
                          <a:effectLst/>
                        </a:rPr>
                        <a:t>Grade</a:t>
                      </a:r>
                      <a:endParaRPr lang="fr-FR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dirty="0">
                          <a:effectLst/>
                        </a:rPr>
                        <a:t>Statut</a:t>
                      </a:r>
                      <a:endParaRPr lang="fr-FR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dirty="0">
                          <a:effectLst/>
                        </a:rPr>
                        <a:t>Etablissement</a:t>
                      </a:r>
                      <a:endParaRPr lang="fr-FR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1329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Pr. 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PES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>
                          <a:solidFill>
                            <a:schemeClr val="tx1"/>
                          </a:solidFill>
                          <a:effectLst/>
                        </a:rPr>
                        <a:t>Président</a:t>
                      </a:r>
                      <a:endParaRPr lang="fr-FR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210422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Pr. 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PES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Rapporteur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038583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Pr.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PES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Rapporteur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80297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Pr. 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PES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Rapporteur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67854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Pr. 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PES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Examinateur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79596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Pr.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PES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Examinateur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732333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Pr. 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PES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Co-Directeur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079683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Pr.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PES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68580"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 Directeur 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68580"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7838249"/>
                  </a:ext>
                </a:extLst>
              </a:tr>
            </a:tbl>
          </a:graphicData>
        </a:graphic>
      </p:graphicFrame>
      <p:sp>
        <p:nvSpPr>
          <p:cNvPr id="2" name="Text Box 14">
            <a:extLst>
              <a:ext uri="{FF2B5EF4-FFF2-40B4-BE49-F238E27FC236}">
                <a16:creationId xmlns:a16="http://schemas.microsoft.com/office/drawing/2014/main" id="{CA0F95A5-77B1-1D69-B70A-7A61AB0664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0771" y="7896222"/>
            <a:ext cx="456567" cy="1677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vert270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Nom et prénom</a:t>
            </a:r>
            <a:endParaRPr lang="fr-MA" sz="1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Box 13">
            <a:extLst>
              <a:ext uri="{FF2B5EF4-FFF2-40B4-BE49-F238E27FC236}">
                <a16:creationId xmlns:a16="http://schemas.microsoft.com/office/drawing/2014/main" id="{FDB47E21-7273-F7F5-63E1-04B8D70FAF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4263" y="2057400"/>
            <a:ext cx="473075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vert270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Titre de la thèse</a:t>
            </a:r>
            <a:endParaRPr lang="fr-MA" sz="1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16">
            <a:extLst>
              <a:ext uri="{FF2B5EF4-FFF2-40B4-BE49-F238E27FC236}">
                <a16:creationId xmlns:a16="http://schemas.microsoft.com/office/drawing/2014/main" id="{EFDDD026-13B6-EEB2-9D6C-D6D8C4ACB1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286" y="87086"/>
            <a:ext cx="5640569" cy="4316774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206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1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Résumé (250 mots Max) 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11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11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11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11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11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11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11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11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11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11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1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Mots Clés</a:t>
            </a:r>
            <a:r>
              <a:rPr lang="fr-FR" sz="11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fr-MA" sz="11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MA" sz="11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MA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MA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MA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MA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MA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16">
            <a:extLst>
              <a:ext uri="{FF2B5EF4-FFF2-40B4-BE49-F238E27FC236}">
                <a16:creationId xmlns:a16="http://schemas.microsoft.com/office/drawing/2014/main" id="{468ADA28-CFF7-F038-B220-8B3C37A556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286" y="4520522"/>
            <a:ext cx="5672842" cy="4164378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206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1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Absract (250 words Max)  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11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11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11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11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11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11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11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11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11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11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1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Key </a:t>
            </a:r>
            <a:r>
              <a:rPr lang="fr-FR" sz="11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words</a:t>
            </a:r>
            <a:r>
              <a:rPr lang="fr-FR" sz="11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: </a:t>
            </a:r>
            <a:endParaRPr lang="fr-MA" sz="11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MA" sz="11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MA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E4494B68-6200-4949-B885-4639A4E7978E}"/>
              </a:ext>
            </a:extLst>
          </p:cNvPr>
          <p:cNvSpPr txBox="1"/>
          <p:nvPr/>
        </p:nvSpPr>
        <p:spPr>
          <a:xfrm>
            <a:off x="160769" y="9050251"/>
            <a:ext cx="56283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/>
              <a:t>Faculté des Sciences Kenitra </a:t>
            </a:r>
          </a:p>
          <a:p>
            <a:pPr algn="ctr"/>
            <a:r>
              <a:rPr lang="fr-FR" sz="1400" dirty="0"/>
              <a:t>Site-web : </a:t>
            </a:r>
            <a:r>
              <a:rPr lang="fr-FR" sz="1400" dirty="0">
                <a:hlinkClick r:id="rId3"/>
              </a:rPr>
              <a:t>www.uit.ac.ma</a:t>
            </a:r>
            <a:r>
              <a:rPr lang="fr-FR" sz="1400" dirty="0"/>
              <a:t> / </a:t>
            </a:r>
            <a:r>
              <a:rPr lang="fr-FR" sz="1400" dirty="0">
                <a:hlinkClick r:id="rId4"/>
              </a:rPr>
              <a:t>https://catalogue.uit.ac.ma</a:t>
            </a:r>
            <a:endParaRPr lang="fr-FR" sz="1400" dirty="0"/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DB1D7CC7-9AB0-4DF0-9770-5E41E304DE63}"/>
              </a:ext>
            </a:extLst>
          </p:cNvPr>
          <p:cNvSpPr txBox="1"/>
          <p:nvPr/>
        </p:nvSpPr>
        <p:spPr>
          <a:xfrm>
            <a:off x="6851703" y="1265627"/>
            <a:ext cx="594989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600" b="1" cap="all" dirty="0">
                <a:solidFill>
                  <a:schemeClr val="accent1">
                    <a:lumMod val="50000"/>
                  </a:schemeClr>
                </a:solidFill>
              </a:rPr>
              <a:t>Centre d’Etudes doctorales :</a:t>
            </a:r>
          </a:p>
          <a:p>
            <a:pPr algn="ctr"/>
            <a:r>
              <a:rPr lang="fr-FR" sz="1600" b="1" cap="all" dirty="0">
                <a:solidFill>
                  <a:schemeClr val="accent1">
                    <a:lumMod val="50000"/>
                  </a:schemeClr>
                </a:solidFill>
              </a:rPr>
              <a:t>Sciences et Techniques et Sciences Médicales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EA842469-8510-4168-8F83-202B87E309EF}"/>
              </a:ext>
            </a:extLst>
          </p:cNvPr>
          <p:cNvSpPr txBox="1"/>
          <p:nvPr/>
        </p:nvSpPr>
        <p:spPr>
          <a:xfrm>
            <a:off x="6899564" y="9134816"/>
            <a:ext cx="587384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00" b="1" dirty="0">
                <a:solidFill>
                  <a:schemeClr val="accent1">
                    <a:lumMod val="50000"/>
                  </a:schemeClr>
                </a:solidFill>
              </a:rPr>
              <a:t>LABORATOIRE : ……………………………………. 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D3662A3B-56C0-4AA4-8A7A-E01ECE3DE0C5}"/>
              </a:ext>
            </a:extLst>
          </p:cNvPr>
          <p:cNvSpPr txBox="1"/>
          <p:nvPr/>
        </p:nvSpPr>
        <p:spPr>
          <a:xfrm>
            <a:off x="6825263" y="1889236"/>
            <a:ext cx="587384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000" b="1" dirty="0">
                <a:solidFill>
                  <a:schemeClr val="accent1">
                    <a:lumMod val="50000"/>
                  </a:schemeClr>
                </a:solidFill>
              </a:rPr>
              <a:t>FACULTE DES SCIENCES KENITRA </a:t>
            </a:r>
          </a:p>
        </p:txBody>
      </p:sp>
    </p:spTree>
    <p:extLst>
      <p:ext uri="{BB962C8B-B14F-4D97-AF65-F5344CB8AC3E}">
        <p14:creationId xmlns:p14="http://schemas.microsoft.com/office/powerpoint/2010/main" val="2099622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AC453427-4B23-7D7F-DD4D-94E475BDB9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14518"/>
            <a:ext cx="12801600" cy="9615717"/>
          </a:xfrm>
          <a:prstGeom prst="rect">
            <a:avLst/>
          </a:prstGeom>
          <a:ln>
            <a:solidFill>
              <a:srgbClr val="002060"/>
            </a:solidFill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1E77825-37CA-03FC-0036-46D39E4910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9896" y="-14518"/>
            <a:ext cx="901807" cy="9615717"/>
          </a:xfrm>
          <a:prstGeom prst="rect">
            <a:avLst/>
          </a:prstGeom>
          <a:solidFill>
            <a:srgbClr val="002060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2C48D7EB-3714-D5D4-827C-4CE309EC5453}"/>
              </a:ext>
            </a:extLst>
          </p:cNvPr>
          <p:cNvSpPr txBox="1"/>
          <p:nvPr/>
        </p:nvSpPr>
        <p:spPr>
          <a:xfrm>
            <a:off x="6823512" y="2487598"/>
            <a:ext cx="594989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00" b="1" dirty="0">
                <a:solidFill>
                  <a:schemeClr val="accent1">
                    <a:lumMod val="50000"/>
                  </a:schemeClr>
                </a:solidFill>
              </a:rPr>
              <a:t>FORMATION DOCTORALE :……………………………</a:t>
            </a:r>
          </a:p>
        </p:txBody>
      </p:sp>
      <p:sp>
        <p:nvSpPr>
          <p:cNvPr id="15" name="Text Box 6">
            <a:extLst>
              <a:ext uri="{FF2B5EF4-FFF2-40B4-BE49-F238E27FC236}">
                <a16:creationId xmlns:a16="http://schemas.microsoft.com/office/drawing/2014/main" id="{44BD7431-4312-1C28-AA8C-987A5C03B2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1703" y="2913310"/>
            <a:ext cx="5949897" cy="1295400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fr-FR" sz="18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THÈSE DE DOCTORAT</a:t>
            </a:r>
            <a:endParaRPr lang="fr-FR" sz="1100" b="1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4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Présentée Par</a:t>
            </a:r>
            <a:endParaRPr lang="fr-FR" sz="1100" b="1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fr-FR" sz="14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Mlle/Mme/Mr/</a:t>
            </a:r>
            <a:endParaRPr lang="fr-FR" sz="1100" b="1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fr-FR" sz="12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Sous le thème</a:t>
            </a:r>
            <a:endParaRPr lang="fr-FR" sz="1100" b="1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06607E8-4047-57BD-07AB-EFAA929BF959}"/>
              </a:ext>
            </a:extLst>
          </p:cNvPr>
          <p:cNvSpPr/>
          <p:nvPr/>
        </p:nvSpPr>
        <p:spPr>
          <a:xfrm>
            <a:off x="7044744" y="4294135"/>
            <a:ext cx="5434884" cy="949817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7" name="Text Box 11">
            <a:extLst>
              <a:ext uri="{FF2B5EF4-FFF2-40B4-BE49-F238E27FC236}">
                <a16:creationId xmlns:a16="http://schemas.microsoft.com/office/drawing/2014/main" id="{3424515A-C97B-88FC-4E8E-4182F2157B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7477" y="5515690"/>
            <a:ext cx="4146996" cy="311785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4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Soutenue le …. 2024 devant le Jury composé de :</a:t>
            </a:r>
            <a:endParaRPr lang="fr-FR" sz="1100" b="1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8" name="Tableau 17">
            <a:extLst>
              <a:ext uri="{FF2B5EF4-FFF2-40B4-BE49-F238E27FC236}">
                <a16:creationId xmlns:a16="http://schemas.microsoft.com/office/drawing/2014/main" id="{6E56614E-4930-88E4-102F-3BC0676148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13993"/>
              </p:ext>
            </p:extLst>
          </p:nvPr>
        </p:nvGraphicFramePr>
        <p:xfrm>
          <a:off x="7044744" y="6002236"/>
          <a:ext cx="5537915" cy="2642918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1750682">
                  <a:extLst>
                    <a:ext uri="{9D8B030D-6E8A-4147-A177-3AD203B41FA5}">
                      <a16:colId xmlns:a16="http://schemas.microsoft.com/office/drawing/2014/main" val="3558766548"/>
                    </a:ext>
                  </a:extLst>
                </a:gridCol>
                <a:gridCol w="593273">
                  <a:extLst>
                    <a:ext uri="{9D8B030D-6E8A-4147-A177-3AD203B41FA5}">
                      <a16:colId xmlns:a16="http://schemas.microsoft.com/office/drawing/2014/main" val="984894290"/>
                    </a:ext>
                  </a:extLst>
                </a:gridCol>
                <a:gridCol w="888642">
                  <a:extLst>
                    <a:ext uri="{9D8B030D-6E8A-4147-A177-3AD203B41FA5}">
                      <a16:colId xmlns:a16="http://schemas.microsoft.com/office/drawing/2014/main" val="3304358397"/>
                    </a:ext>
                  </a:extLst>
                </a:gridCol>
                <a:gridCol w="2305318">
                  <a:extLst>
                    <a:ext uri="{9D8B030D-6E8A-4147-A177-3AD203B41FA5}">
                      <a16:colId xmlns:a16="http://schemas.microsoft.com/office/drawing/2014/main" val="673388303"/>
                    </a:ext>
                  </a:extLst>
                </a:gridCol>
              </a:tblGrid>
              <a:tr h="336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dirty="0">
                          <a:effectLst/>
                        </a:rPr>
                        <a:t>Nom et Prénom</a:t>
                      </a:r>
                      <a:endParaRPr lang="fr-FR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dirty="0">
                          <a:effectLst/>
                        </a:rPr>
                        <a:t>Grade</a:t>
                      </a:r>
                      <a:endParaRPr lang="fr-FR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dirty="0">
                          <a:effectLst/>
                        </a:rPr>
                        <a:t>Statut</a:t>
                      </a:r>
                      <a:endParaRPr lang="fr-FR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dirty="0">
                          <a:effectLst/>
                        </a:rPr>
                        <a:t>Etablissement</a:t>
                      </a:r>
                      <a:endParaRPr lang="fr-FR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1329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Pr. 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PES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>
                          <a:solidFill>
                            <a:schemeClr val="tx1"/>
                          </a:solidFill>
                          <a:effectLst/>
                        </a:rPr>
                        <a:t>Président</a:t>
                      </a:r>
                      <a:endParaRPr lang="fr-FR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210422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Pr. 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PES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Rapporteur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038583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Pr.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PES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Rapporteur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80297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Pr. 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PES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Rapporteur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67854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Pr. 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PES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Examinateur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79596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Pr.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PES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Examinateur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732333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Pr. 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PES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>
                          <a:solidFill>
                            <a:schemeClr val="tx1"/>
                          </a:solidFill>
                          <a:effectLst/>
                        </a:rPr>
                        <a:t>Co-Directeur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079683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Pr.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PES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68580"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>
                          <a:solidFill>
                            <a:schemeClr val="tx1"/>
                          </a:solidFill>
                          <a:effectLst/>
                        </a:rPr>
                        <a:t> Directeur </a:t>
                      </a:r>
                      <a:endParaRPr lang="fr-FR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68580"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7838249"/>
                  </a:ext>
                </a:extLst>
              </a:tr>
            </a:tbl>
          </a:graphicData>
        </a:graphic>
      </p:graphicFrame>
      <p:sp>
        <p:nvSpPr>
          <p:cNvPr id="2" name="Text Box 14">
            <a:extLst>
              <a:ext uri="{FF2B5EF4-FFF2-40B4-BE49-F238E27FC236}">
                <a16:creationId xmlns:a16="http://schemas.microsoft.com/office/drawing/2014/main" id="{CA0F95A5-77B1-1D69-B70A-7A61AB0664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0771" y="7896222"/>
            <a:ext cx="456567" cy="1677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vert270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Nom et prénom</a:t>
            </a:r>
            <a:endParaRPr lang="fr-MA" sz="1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Box 13">
            <a:extLst>
              <a:ext uri="{FF2B5EF4-FFF2-40B4-BE49-F238E27FC236}">
                <a16:creationId xmlns:a16="http://schemas.microsoft.com/office/drawing/2014/main" id="{FDB47E21-7273-F7F5-63E1-04B8D70FAF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4263" y="2057400"/>
            <a:ext cx="473075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vert270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Titre de la thèse</a:t>
            </a:r>
            <a:endParaRPr lang="fr-MA" sz="1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16">
            <a:extLst>
              <a:ext uri="{FF2B5EF4-FFF2-40B4-BE49-F238E27FC236}">
                <a16:creationId xmlns:a16="http://schemas.microsoft.com/office/drawing/2014/main" id="{EFDDD026-13B6-EEB2-9D6C-D6D8C4ACB1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286" y="87086"/>
            <a:ext cx="5640569" cy="4316774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206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1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Résumé (250 mots Max) 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11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11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11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11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11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11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11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11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11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11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1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Mots Clés</a:t>
            </a:r>
            <a:r>
              <a:rPr lang="fr-FR" sz="11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fr-MA" sz="11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MA" sz="11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MA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MA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MA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MA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MA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16">
            <a:extLst>
              <a:ext uri="{FF2B5EF4-FFF2-40B4-BE49-F238E27FC236}">
                <a16:creationId xmlns:a16="http://schemas.microsoft.com/office/drawing/2014/main" id="{468ADA28-CFF7-F038-B220-8B3C37A556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286" y="4520522"/>
            <a:ext cx="5672842" cy="4164378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206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1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Absract (250 words Max)  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11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11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11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11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11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11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11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11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11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11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1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Key </a:t>
            </a:r>
            <a:r>
              <a:rPr lang="fr-FR" sz="11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words</a:t>
            </a:r>
            <a:r>
              <a:rPr lang="fr-FR" sz="11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: </a:t>
            </a:r>
            <a:endParaRPr lang="fr-MA" sz="11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MA" sz="11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MA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E4494B68-6200-4949-B885-4639A4E7978E}"/>
              </a:ext>
            </a:extLst>
          </p:cNvPr>
          <p:cNvSpPr txBox="1"/>
          <p:nvPr/>
        </p:nvSpPr>
        <p:spPr>
          <a:xfrm>
            <a:off x="160769" y="9050251"/>
            <a:ext cx="56283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/>
              <a:t>Ecole Nationale des Sciences Appliquées Kenitra </a:t>
            </a:r>
          </a:p>
          <a:p>
            <a:pPr algn="ctr"/>
            <a:r>
              <a:rPr lang="fr-FR" sz="1400" dirty="0"/>
              <a:t>Site-web : </a:t>
            </a:r>
            <a:r>
              <a:rPr lang="fr-FR" sz="1400" dirty="0">
                <a:hlinkClick r:id="rId3"/>
              </a:rPr>
              <a:t>www.uit.ac.ma</a:t>
            </a:r>
            <a:r>
              <a:rPr lang="fr-FR" sz="1400" dirty="0"/>
              <a:t> / </a:t>
            </a:r>
            <a:r>
              <a:rPr lang="fr-FR" sz="1400" dirty="0">
                <a:hlinkClick r:id="rId4"/>
              </a:rPr>
              <a:t>https://catalogue.uit.ac.ma</a:t>
            </a:r>
            <a:endParaRPr lang="fr-FR" sz="1400" dirty="0"/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DB1D7CC7-9AB0-4DF0-9770-5E41E304DE63}"/>
              </a:ext>
            </a:extLst>
          </p:cNvPr>
          <p:cNvSpPr txBox="1"/>
          <p:nvPr/>
        </p:nvSpPr>
        <p:spPr>
          <a:xfrm>
            <a:off x="6851703" y="1265627"/>
            <a:ext cx="594989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600" b="1" cap="all" dirty="0">
                <a:solidFill>
                  <a:schemeClr val="accent1">
                    <a:lumMod val="50000"/>
                  </a:schemeClr>
                </a:solidFill>
              </a:rPr>
              <a:t>Centre d’Etudes doctorales :</a:t>
            </a:r>
          </a:p>
          <a:p>
            <a:pPr algn="ctr"/>
            <a:r>
              <a:rPr lang="fr-FR" sz="1600" b="1" cap="all" dirty="0">
                <a:solidFill>
                  <a:schemeClr val="accent1">
                    <a:lumMod val="50000"/>
                  </a:schemeClr>
                </a:solidFill>
              </a:rPr>
              <a:t>Sciences et Techniques et Sciences Médicales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EA842469-8510-4168-8F83-202B87E309EF}"/>
              </a:ext>
            </a:extLst>
          </p:cNvPr>
          <p:cNvSpPr txBox="1"/>
          <p:nvPr/>
        </p:nvSpPr>
        <p:spPr>
          <a:xfrm>
            <a:off x="6899564" y="9134816"/>
            <a:ext cx="587384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00" b="1" dirty="0">
                <a:solidFill>
                  <a:schemeClr val="accent1">
                    <a:lumMod val="50000"/>
                  </a:schemeClr>
                </a:solidFill>
              </a:rPr>
              <a:t>LABORATOIRE : ……………………………………. 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D3662A3B-56C0-4AA4-8A7A-E01ECE3DE0C5}"/>
              </a:ext>
            </a:extLst>
          </p:cNvPr>
          <p:cNvSpPr txBox="1"/>
          <p:nvPr/>
        </p:nvSpPr>
        <p:spPr>
          <a:xfrm>
            <a:off x="6825263" y="1889236"/>
            <a:ext cx="58738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800" b="1" dirty="0">
                <a:solidFill>
                  <a:schemeClr val="accent1">
                    <a:lumMod val="50000"/>
                  </a:schemeClr>
                </a:solidFill>
              </a:rPr>
              <a:t>ECOLE NATIONALE DES SCIENCES APPLIQUEES KENITRA </a:t>
            </a:r>
          </a:p>
        </p:txBody>
      </p:sp>
    </p:spTree>
    <p:extLst>
      <p:ext uri="{BB962C8B-B14F-4D97-AF65-F5344CB8AC3E}">
        <p14:creationId xmlns:p14="http://schemas.microsoft.com/office/powerpoint/2010/main" val="277652110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298</Words>
  <Application>Microsoft Office PowerPoint</Application>
  <PresentationFormat>A3 (297 x 420 mm)</PresentationFormat>
  <Paragraphs>164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AYOUB CED</dc:creator>
  <cp:lastModifiedBy>Ayoub Elassali</cp:lastModifiedBy>
  <cp:revision>18</cp:revision>
  <dcterms:created xsi:type="dcterms:W3CDTF">2023-06-12T13:29:24Z</dcterms:created>
  <dcterms:modified xsi:type="dcterms:W3CDTF">2024-07-30T21:24:41Z</dcterms:modified>
</cp:coreProperties>
</file>